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17" r:id="rId2"/>
    <p:sldId id="315" r:id="rId3"/>
    <p:sldId id="31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67687" autoAdjust="0"/>
  </p:normalViewPr>
  <p:slideViewPr>
    <p:cSldViewPr snapToGrid="0" snapToObjects="1">
      <p:cViewPr varScale="1">
        <p:scale>
          <a:sx n="85" d="100"/>
          <a:sy n="85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4D39-C54E-C742-8029-F71E98A2AEA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80642-59B4-E04A-86E3-0D1CFDE5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0642-59B4-E04A-86E3-0D1CFDE56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0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5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1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9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1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8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2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3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5E42F-199C-B648-A627-D93CDA1F96A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FF8A-00A2-CE4C-8C49-7A54F155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7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3600">
                <a:solidFill>
                  <a:srgbClr val="FF0000"/>
                </a:solidFill>
                <a:latin typeface="Times" charset="0"/>
              </a:rPr>
              <a:t>      </a:t>
            </a:r>
            <a:endParaRPr lang="en-US" sz="36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2" name="Picture 1" descr="0T0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6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714" y="79256"/>
            <a:ext cx="8443686" cy="647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				              BLACK PHYSICISTS LANDMARKS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lain" startAt="1878"/>
            </a:pPr>
            <a:r>
              <a:rPr lang="en-US" dirty="0">
                <a:solidFill>
                  <a:schemeClr val="bg1"/>
                </a:solidFill>
              </a:rPr>
              <a:t> In any discipline in the U.S., the </a:t>
            </a:r>
            <a:r>
              <a:rPr lang="en-US" b="1" dirty="0">
                <a:solidFill>
                  <a:schemeClr val="bg1"/>
                </a:solidFill>
              </a:rPr>
              <a:t>first </a:t>
            </a:r>
            <a:r>
              <a:rPr lang="en-US" dirty="0">
                <a:solidFill>
                  <a:schemeClr val="bg1"/>
                </a:solidFill>
              </a:rPr>
              <a:t>African American, </a:t>
            </a:r>
            <a:r>
              <a:rPr lang="en-US" b="1" u="sng" dirty="0">
                <a:solidFill>
                  <a:schemeClr val="bg1"/>
                </a:solidFill>
              </a:rPr>
              <a:t>Edward Alexander </a:t>
            </a:r>
            <a:r>
              <a:rPr lang="en-US" b="1" u="sng" dirty="0" err="1">
                <a:solidFill>
                  <a:schemeClr val="bg1"/>
                </a:solidFill>
              </a:rPr>
              <a:t>Bouchet</a:t>
            </a:r>
            <a:r>
              <a:rPr lang="en-US" b="1" u="sng" dirty="0">
                <a:solidFill>
                  <a:schemeClr val="bg1"/>
                </a:solidFill>
              </a:rPr>
              <a:t>,  </a:t>
            </a:r>
            <a:r>
              <a:rPr lang="en-US" dirty="0">
                <a:solidFill>
                  <a:schemeClr val="bg1"/>
                </a:solidFill>
              </a:rPr>
              <a:t>earned a Physics Ph.D. (Yale University) and only the sixth American to earn a Physics Ph.D.  Barred from a career in research, </a:t>
            </a:r>
            <a:r>
              <a:rPr lang="en-US" dirty="0" err="1">
                <a:solidFill>
                  <a:schemeClr val="bg1"/>
                </a:solidFill>
              </a:rPr>
              <a:t>Bouchet</a:t>
            </a:r>
            <a:r>
              <a:rPr lang="en-US" dirty="0">
                <a:solidFill>
                  <a:schemeClr val="bg1"/>
                </a:solidFill>
              </a:rPr>
              <a:t> became a distinguished teacher.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1918 </a:t>
            </a:r>
            <a:r>
              <a:rPr lang="en-US" b="1" u="sng" dirty="0">
                <a:solidFill>
                  <a:schemeClr val="bg1"/>
                </a:solidFill>
              </a:rPr>
              <a:t>Elmer S. </a:t>
            </a:r>
            <a:r>
              <a:rPr lang="en-US" b="1" u="sng" dirty="0" err="1">
                <a:solidFill>
                  <a:schemeClr val="bg1"/>
                </a:solidFill>
              </a:rPr>
              <a:t>Imes</a:t>
            </a:r>
            <a:r>
              <a:rPr lang="en-US" dirty="0">
                <a:solidFill>
                  <a:schemeClr val="bg1"/>
                </a:solidFill>
              </a:rPr>
              <a:t> was the </a:t>
            </a:r>
            <a:r>
              <a:rPr lang="en-US" b="1" dirty="0">
                <a:solidFill>
                  <a:schemeClr val="bg1"/>
                </a:solidFill>
              </a:rPr>
              <a:t>second</a:t>
            </a:r>
            <a:r>
              <a:rPr lang="en-US" dirty="0">
                <a:solidFill>
                  <a:schemeClr val="bg1"/>
                </a:solidFill>
              </a:rPr>
              <a:t> African American who earned a Physics Ph.D.          </a:t>
            </a:r>
          </a:p>
          <a:p>
            <a:r>
              <a:rPr lang="en-US" dirty="0">
                <a:solidFill>
                  <a:schemeClr val="bg1"/>
                </a:solidFill>
              </a:rPr>
              <a:t>      (University of Michigan)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1919</a:t>
            </a:r>
            <a:r>
              <a:rPr lang="en-US" dirty="0">
                <a:solidFill>
                  <a:schemeClr val="bg1"/>
                </a:solidFill>
              </a:rPr>
              <a:t> Two papers by Elmer </a:t>
            </a:r>
            <a:r>
              <a:rPr lang="en-US" dirty="0" err="1">
                <a:solidFill>
                  <a:schemeClr val="bg1"/>
                </a:solidFill>
              </a:rPr>
              <a:t>Imes</a:t>
            </a:r>
            <a:r>
              <a:rPr lang="en-US" dirty="0">
                <a:solidFill>
                  <a:schemeClr val="bg1"/>
                </a:solidFill>
              </a:rPr>
              <a:t> appeared as the first published research of a</a:t>
            </a:r>
          </a:p>
          <a:p>
            <a:r>
              <a:rPr lang="en-US" dirty="0">
                <a:solidFill>
                  <a:schemeClr val="bg1"/>
                </a:solidFill>
              </a:rPr>
              <a:t>      Black physicist.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E. </a:t>
            </a:r>
            <a:r>
              <a:rPr lang="en-US" dirty="0" err="1">
                <a:solidFill>
                  <a:schemeClr val="bg1"/>
                </a:solidFill>
              </a:rPr>
              <a:t>Imes</a:t>
            </a:r>
            <a:r>
              <a:rPr lang="en-US" dirty="0">
                <a:solidFill>
                  <a:schemeClr val="bg1"/>
                </a:solidFill>
              </a:rPr>
              <a:t> (Thesis)</a:t>
            </a:r>
          </a:p>
          <a:p>
            <a:r>
              <a:rPr lang="en-US" dirty="0">
                <a:solidFill>
                  <a:schemeClr val="bg1"/>
                </a:solidFill>
              </a:rPr>
              <a:t>     ”Measurements on the Near-Infrared Absorption of Some Diatomic </a:t>
            </a:r>
          </a:p>
          <a:p>
            <a:r>
              <a:rPr lang="en-US" dirty="0">
                <a:solidFill>
                  <a:schemeClr val="bg1"/>
                </a:solidFill>
              </a:rPr>
              <a:t>       Gases," 1919 in the Astrophysical Journal.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E. </a:t>
            </a:r>
            <a:r>
              <a:rPr lang="en-US" dirty="0" err="1">
                <a:solidFill>
                  <a:schemeClr val="bg1"/>
                </a:solidFill>
              </a:rPr>
              <a:t>Imes</a:t>
            </a:r>
            <a:r>
              <a:rPr lang="en-US" dirty="0">
                <a:solidFill>
                  <a:schemeClr val="bg1"/>
                </a:solidFill>
              </a:rPr>
              <a:t> and H. M. Randall,</a:t>
            </a:r>
          </a:p>
          <a:p>
            <a:r>
              <a:rPr lang="en-US" dirty="0">
                <a:solidFill>
                  <a:schemeClr val="bg1"/>
                </a:solidFill>
              </a:rPr>
              <a:t>   "The Fine Structure of the Near Infra-Red Absorption Bands of HCI, </a:t>
            </a:r>
            <a:r>
              <a:rPr lang="en-US" dirty="0" err="1">
                <a:solidFill>
                  <a:schemeClr val="bg1"/>
                </a:solidFill>
              </a:rPr>
              <a:t>HBr</a:t>
            </a:r>
            <a:r>
              <a:rPr lang="en-US" dirty="0">
                <a:solidFill>
                  <a:schemeClr val="bg1"/>
                </a:solidFill>
              </a:rPr>
              <a:t>, and HF,”</a:t>
            </a:r>
          </a:p>
          <a:p>
            <a:r>
              <a:rPr lang="en-US" dirty="0">
                <a:solidFill>
                  <a:schemeClr val="bg1"/>
                </a:solidFill>
              </a:rPr>
              <a:t>   1920, in the Physical Review (100-th year anniversary).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1930’s </a:t>
            </a:r>
            <a:r>
              <a:rPr lang="en-US" dirty="0">
                <a:solidFill>
                  <a:schemeClr val="bg1"/>
                </a:solidFill>
              </a:rPr>
              <a:t>Elmer </a:t>
            </a:r>
            <a:r>
              <a:rPr lang="en-US" dirty="0" err="1">
                <a:solidFill>
                  <a:schemeClr val="bg1"/>
                </a:solidFill>
              </a:rPr>
              <a:t>Imes</a:t>
            </a:r>
            <a:r>
              <a:rPr lang="en-US" dirty="0">
                <a:solidFill>
                  <a:schemeClr val="bg1"/>
                </a:solidFill>
              </a:rPr>
              <a:t> created a bridge program transferring Fisk’s M.S. students to Ph.D. </a:t>
            </a:r>
          </a:p>
          <a:p>
            <a:r>
              <a:rPr lang="en-US" dirty="0">
                <a:solidFill>
                  <a:schemeClr val="bg1"/>
                </a:solidFill>
              </a:rPr>
              <a:t>    Michigan and NYU programs.  One of them, Dr. James R. Lawson, later during 1967 to </a:t>
            </a:r>
          </a:p>
          <a:p>
            <a:r>
              <a:rPr lang="en-US" dirty="0">
                <a:solidFill>
                  <a:schemeClr val="bg1"/>
                </a:solidFill>
              </a:rPr>
              <a:t>    1975 served as the Fisk University President. </a:t>
            </a:r>
          </a:p>
        </p:txBody>
      </p:sp>
    </p:spTree>
    <p:extLst>
      <p:ext uri="{BB962C8B-B14F-4D97-AF65-F5344CB8AC3E}">
        <p14:creationId xmlns:p14="http://schemas.microsoft.com/office/powerpoint/2010/main" val="20662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3600">
                <a:solidFill>
                  <a:srgbClr val="FF0000"/>
                </a:solidFill>
                <a:latin typeface="Times" charset="0"/>
              </a:rPr>
              <a:t>      </a:t>
            </a:r>
            <a:endParaRPr lang="en-US" sz="36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2" name="Picture 1" descr="0T0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6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714" y="79255"/>
            <a:ext cx="8443686" cy="652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				              BLACK PHYSICISTS LANDMARKS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lain" startAt="1972"/>
            </a:pPr>
            <a:r>
              <a:rPr lang="en-US" b="1" u="sng" dirty="0">
                <a:solidFill>
                  <a:schemeClr val="bg1"/>
                </a:solidFill>
              </a:rPr>
              <a:t> Willie Hobbs Moore </a:t>
            </a:r>
            <a:r>
              <a:rPr lang="en-US" dirty="0">
                <a:solidFill>
                  <a:schemeClr val="bg1"/>
                </a:solidFill>
              </a:rPr>
              <a:t> became the </a:t>
            </a:r>
            <a:r>
              <a:rPr lang="en-US" b="1" dirty="0">
                <a:solidFill>
                  <a:schemeClr val="bg1"/>
                </a:solidFill>
              </a:rPr>
              <a:t>first </a:t>
            </a:r>
            <a:r>
              <a:rPr lang="en-US" dirty="0">
                <a:solidFill>
                  <a:schemeClr val="bg1"/>
                </a:solidFill>
              </a:rPr>
              <a:t>African American woman to earn a Physics Ph.D. (University of Michigan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 Ann Arbor) with a thesis entitled “A Vibrational Analysis of Secondary Chlorides,” </a:t>
            </a:r>
          </a:p>
          <a:p>
            <a:pPr marL="342900" indent="-342900">
              <a:buAutoNum type="arabicPlain" startAt="1972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lain" startAt="1972"/>
            </a:pPr>
            <a:r>
              <a:rPr lang="en-US" b="1" u="sng" dirty="0">
                <a:solidFill>
                  <a:schemeClr val="bg1"/>
                </a:solidFill>
              </a:rPr>
              <a:t> Shirley Ann Jackson </a:t>
            </a:r>
            <a:r>
              <a:rPr lang="en-US" dirty="0">
                <a:solidFill>
                  <a:schemeClr val="bg1"/>
                </a:solidFill>
              </a:rPr>
              <a:t>became the </a:t>
            </a:r>
            <a:r>
              <a:rPr lang="en-US" b="1" dirty="0">
                <a:solidFill>
                  <a:schemeClr val="bg1"/>
                </a:solidFill>
              </a:rPr>
              <a:t>second </a:t>
            </a:r>
            <a:r>
              <a:rPr lang="en-US" dirty="0">
                <a:solidFill>
                  <a:schemeClr val="bg1"/>
                </a:solidFill>
              </a:rPr>
              <a:t>African American woman to earn a Physics Ph.D. (MIT) with a thesis entitled “The Study of a </a:t>
            </a:r>
            <a:r>
              <a:rPr lang="en-US" dirty="0" err="1">
                <a:solidFill>
                  <a:schemeClr val="bg1"/>
                </a:solidFill>
              </a:rPr>
              <a:t>Multiperipheral</a:t>
            </a:r>
            <a:r>
              <a:rPr lang="en-US" dirty="0">
                <a:solidFill>
                  <a:schemeClr val="bg1"/>
                </a:solidFill>
              </a:rPr>
              <a:t> Model with Continued Cross-Channel </a:t>
            </a:r>
            <a:r>
              <a:rPr lang="en-US" dirty="0" err="1">
                <a:solidFill>
                  <a:schemeClr val="bg1"/>
                </a:solidFill>
              </a:rPr>
              <a:t>Unitarity</a:t>
            </a:r>
            <a:r>
              <a:rPr lang="en-US" dirty="0">
                <a:solidFill>
                  <a:schemeClr val="bg1"/>
                </a:solidFill>
              </a:rPr>
              <a:t>,” 1975 in Annals of Physics.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lain" startAt="1972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http://www.math.buffalo.edu/mad/physics/index.html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lain" startAt="1972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“I can't believe what you say, because I see what you do."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James Baldwin 1968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1977 National Society of Black Physicists (NSBP) was established in part as a response to the climate of barriers </a:t>
            </a:r>
            <a:r>
              <a:rPr lang="en-US" sz="2000" dirty="0" smtClean="0">
                <a:solidFill>
                  <a:schemeClr val="bg1"/>
                </a:solidFill>
              </a:rPr>
              <a:t>faced </a:t>
            </a:r>
            <a:r>
              <a:rPr lang="en-US" sz="2000" smtClean="0">
                <a:solidFill>
                  <a:schemeClr val="bg1"/>
                </a:solidFill>
              </a:rPr>
              <a:t>within the APS.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2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3600">
                <a:solidFill>
                  <a:srgbClr val="FF0000"/>
                </a:solidFill>
                <a:latin typeface="Times" charset="0"/>
              </a:rPr>
              <a:t>      </a:t>
            </a:r>
            <a:endParaRPr lang="en-US" sz="36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2" name="Picture 1" descr="0T0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680"/>
            <a:ext cx="9140618" cy="6858000"/>
          </a:xfrm>
          <a:prstGeom prst="rect">
            <a:avLst/>
          </a:prstGeom>
        </p:spPr>
      </p:pic>
      <p:pic>
        <p:nvPicPr>
          <p:cNvPr id="3" name="Picture 2" descr="dffd&#10;">
            <a:extLst>
              <a:ext uri="{FF2B5EF4-FFF2-40B4-BE49-F238E27FC236}">
                <a16:creationId xmlns:a16="http://schemas.microsoft.com/office/drawing/2014/main" xmlns="" id="{56B382E3-1225-C143-9791-195C56BD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465106"/>
            <a:ext cx="6045200" cy="2813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8EE061-BE10-7B43-839B-0E566CA79833}"/>
              </a:ext>
            </a:extLst>
          </p:cNvPr>
          <p:cNvSpPr txBox="1"/>
          <p:nvPr/>
        </p:nvSpPr>
        <p:spPr>
          <a:xfrm>
            <a:off x="2726267" y="609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E9A945-E5BC-2D41-BBA4-D572CA7DBEE8}"/>
              </a:ext>
            </a:extLst>
          </p:cNvPr>
          <p:cNvSpPr/>
          <p:nvPr/>
        </p:nvSpPr>
        <p:spPr>
          <a:xfrm>
            <a:off x="707490" y="517267"/>
            <a:ext cx="7576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NSBP now and our Future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A4181D-0BCE-524D-ACEE-0F07CF2E6A24}"/>
              </a:ext>
            </a:extLst>
          </p:cNvPr>
          <p:cNvSpPr txBox="1"/>
          <p:nvPr/>
        </p:nvSpPr>
        <p:spPr>
          <a:xfrm>
            <a:off x="707490" y="4371955"/>
            <a:ext cx="804226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 we approach our 50 anniversary we face </a:t>
            </a:r>
          </a:p>
          <a:p>
            <a:r>
              <a:rPr lang="en-US" dirty="0">
                <a:solidFill>
                  <a:schemeClr val="bg1"/>
                </a:solidFill>
              </a:rPr>
              <a:t>Some of the same challenges that inspired </a:t>
            </a:r>
          </a:p>
          <a:p>
            <a:r>
              <a:rPr lang="en-US" dirty="0">
                <a:solidFill>
                  <a:schemeClr val="bg1"/>
                </a:solidFill>
              </a:rPr>
              <a:t>our founding.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Despite this, we have expanded our student leadership, research opportunities and </a:t>
            </a:r>
          </a:p>
          <a:p>
            <a:r>
              <a:rPr lang="en-US" dirty="0">
                <a:solidFill>
                  <a:schemeClr val="bg1"/>
                </a:solidFill>
              </a:rPr>
              <a:t>Broader impact to the public and communities of color.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continue with our tradition of mentoring across all levels and promote</a:t>
            </a:r>
          </a:p>
          <a:p>
            <a:r>
              <a:rPr lang="en-US" dirty="0">
                <a:solidFill>
                  <a:schemeClr val="bg1"/>
                </a:solidFill>
              </a:rPr>
              <a:t>Quality and excellence.   Please refer to </a:t>
            </a:r>
            <a:r>
              <a:rPr lang="en-US" dirty="0" err="1">
                <a:solidFill>
                  <a:schemeClr val="bg1"/>
                </a:solidFill>
              </a:rPr>
              <a:t>www.nsbp.org</a:t>
            </a:r>
            <a:r>
              <a:rPr lang="en-US" dirty="0">
                <a:solidFill>
                  <a:schemeClr val="bg1"/>
                </a:solidFill>
              </a:rPr>
              <a:t> for more info.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4621</TotalTime>
  <Words>75</Words>
  <Application>Microsoft Macintosh PowerPoint</Application>
  <PresentationFormat>On-screen Show (4:3)</PresentationFormat>
  <Paragraphs>51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67</cp:revision>
  <dcterms:created xsi:type="dcterms:W3CDTF">2020-09-01T17:07:43Z</dcterms:created>
  <dcterms:modified xsi:type="dcterms:W3CDTF">2020-09-17T21:43:25Z</dcterms:modified>
</cp:coreProperties>
</file>