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6" r:id="rId1"/>
  </p:sldMasterIdLst>
  <p:notesMasterIdLst>
    <p:notesMasterId r:id="rId17"/>
  </p:notesMasterIdLst>
  <p:sldIdLst>
    <p:sldId id="257" r:id="rId2"/>
    <p:sldId id="259" r:id="rId3"/>
    <p:sldId id="258" r:id="rId4"/>
    <p:sldId id="260" r:id="rId5"/>
    <p:sldId id="264" r:id="rId6"/>
    <p:sldId id="261" r:id="rId7"/>
    <p:sldId id="263" r:id="rId8"/>
    <p:sldId id="266" r:id="rId9"/>
    <p:sldId id="267" r:id="rId10"/>
    <p:sldId id="269" r:id="rId11"/>
    <p:sldId id="268" r:id="rId12"/>
    <p:sldId id="262" r:id="rId13"/>
    <p:sldId id="270" r:id="rId14"/>
    <p:sldId id="271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5E5F-145F-A84E-92A3-823EBDD2F475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5F1A1-D047-CE43-A887-24D5EE01D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0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FD7FC-7572-6F47-8FF5-560E086827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9E4A4B0-5D7B-ED43-A409-01CC674BD87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737B2D6-983A-CE49-840A-82D84F866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1"/>
            <a:ext cx="8077200" cy="1066799"/>
          </a:xfrm>
        </p:spPr>
        <p:txBody>
          <a:bodyPr>
            <a:normAutofit fontScale="90000"/>
          </a:bodyPr>
          <a:lstStyle/>
          <a:p>
            <a:r>
              <a:rPr lang="en-US" sz="4889" dirty="0" smtClean="0">
                <a:solidFill>
                  <a:srgbClr val="FF0000"/>
                </a:solidFill>
              </a:rPr>
              <a:t>Charge Transfer Collisions &amp; My Road to PhD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7577" y="5846190"/>
            <a:ext cx="5288516" cy="746534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Dwayne C. Joseph</a:t>
            </a:r>
            <a:endParaRPr lang="en-US" sz="2800" b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in Grad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</a:t>
            </a:r>
            <a:r>
              <a:rPr lang="en-US" dirty="0" smtClean="0"/>
              <a:t>sucks… at times (marathon anyone?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6" name="Picture 5" descr="phd100311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62" y="2874482"/>
            <a:ext cx="76200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in Grad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Conferences </a:t>
            </a:r>
            <a:r>
              <a:rPr lang="en-US" dirty="0" smtClean="0"/>
              <a:t>become your haven</a:t>
            </a:r>
          </a:p>
          <a:p>
            <a:r>
              <a:rPr lang="en-US" dirty="0" smtClean="0"/>
              <a:t>Life does not stop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Tools of the Trade</a:t>
            </a:r>
            <a:endParaRPr lang="en-US" sz="3333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Mentors</a:t>
            </a:r>
          </a:p>
          <a:p>
            <a:r>
              <a:rPr lang="en-US" dirty="0" smtClean="0"/>
              <a:t>Colleagues that are just as driven</a:t>
            </a:r>
          </a:p>
          <a:p>
            <a:r>
              <a:rPr lang="en-US" dirty="0" smtClean="0"/>
              <a:t>Mentors</a:t>
            </a:r>
          </a:p>
          <a:p>
            <a:r>
              <a:rPr lang="en-US" dirty="0" smtClean="0"/>
              <a:t>Passions/interest outside of Physics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Tools of the Trade</a:t>
            </a:r>
            <a:endParaRPr lang="en-US" sz="3333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</a:t>
            </a:r>
            <a:r>
              <a:rPr lang="en-US" dirty="0" smtClean="0"/>
              <a:t>your advisor wisely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hd103111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63" y="3054350"/>
            <a:ext cx="76200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Tools of the Trade</a:t>
            </a:r>
            <a:endParaRPr lang="en-US" sz="3333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Mentors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627096"/>
            <a:ext cx="7542212" cy="10130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Do You Want a PhD in Physics?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hDcarto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122" y="650697"/>
            <a:ext cx="4488280" cy="2935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1438main_mag_moon_lgweb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2691"/>
            <a:ext cx="9144000" cy="688082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8" name="Picture 7" descr="ss-100222-misp-04.ss_full.jpg"/>
          <p:cNvPicPr>
            <a:picLocks noChangeAspect="1"/>
          </p:cNvPicPr>
          <p:nvPr/>
        </p:nvPicPr>
        <p:blipFill>
          <a:blip r:embed="rId3">
            <a:alphaModFix amt="40000"/>
            <a:lum contrast="27000"/>
          </a:blip>
          <a:srcRect l="10871" r="66063"/>
          <a:stretch>
            <a:fillRect/>
          </a:stretch>
        </p:blipFill>
        <p:spPr>
          <a:xfrm>
            <a:off x="6934200" y="0"/>
            <a:ext cx="2209801" cy="510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03905" y="914400"/>
            <a:ext cx="1054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Solar wind ions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5491" y="914400"/>
            <a:ext cx="1068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Neutral species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3581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Region of x-ray emissions</a:t>
            </a:r>
          </a:p>
        </p:txBody>
      </p:sp>
      <p:sp>
        <p:nvSpPr>
          <p:cNvPr id="22" name="Freeform 21"/>
          <p:cNvSpPr/>
          <p:nvPr/>
        </p:nvSpPr>
        <p:spPr>
          <a:xfrm>
            <a:off x="6019800" y="1219200"/>
            <a:ext cx="1769382" cy="2246574"/>
          </a:xfrm>
          <a:custGeom>
            <a:avLst/>
            <a:gdLst>
              <a:gd name="connsiteX0" fmla="*/ 164626 w 1769382"/>
              <a:gd name="connsiteY0" fmla="*/ 264221 h 2246574"/>
              <a:gd name="connsiteX1" fmla="*/ 181227 w 1769382"/>
              <a:gd name="connsiteY1" fmla="*/ 1791449 h 2246574"/>
              <a:gd name="connsiteX2" fmla="*/ 820363 w 1769382"/>
              <a:gd name="connsiteY2" fmla="*/ 2231357 h 2246574"/>
              <a:gd name="connsiteX3" fmla="*/ 1434597 w 1769382"/>
              <a:gd name="connsiteY3" fmla="*/ 1882751 h 2246574"/>
              <a:gd name="connsiteX4" fmla="*/ 1725113 w 1769382"/>
              <a:gd name="connsiteY4" fmla="*/ 828631 h 2246574"/>
              <a:gd name="connsiteX5" fmla="*/ 1168982 w 1769382"/>
              <a:gd name="connsiteY5" fmla="*/ 206120 h 2246574"/>
              <a:gd name="connsiteX6" fmla="*/ 164626 w 1769382"/>
              <a:gd name="connsiteY6" fmla="*/ 264221 h 224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9382" h="2246574">
                <a:moveTo>
                  <a:pt x="164626" y="264221"/>
                </a:moveTo>
                <a:cubicBezTo>
                  <a:pt x="0" y="528442"/>
                  <a:pt x="71938" y="1463593"/>
                  <a:pt x="181227" y="1791449"/>
                </a:cubicBezTo>
                <a:cubicBezTo>
                  <a:pt x="290517" y="2119305"/>
                  <a:pt x="611468" y="2216140"/>
                  <a:pt x="820363" y="2231357"/>
                </a:cubicBezTo>
                <a:cubicBezTo>
                  <a:pt x="1029258" y="2246574"/>
                  <a:pt x="1283805" y="2116539"/>
                  <a:pt x="1434597" y="1882751"/>
                </a:cubicBezTo>
                <a:cubicBezTo>
                  <a:pt x="1585389" y="1648963"/>
                  <a:pt x="1769382" y="1108070"/>
                  <a:pt x="1725113" y="828631"/>
                </a:cubicBezTo>
                <a:cubicBezTo>
                  <a:pt x="1680844" y="549192"/>
                  <a:pt x="1430447" y="304338"/>
                  <a:pt x="1168982" y="206120"/>
                </a:cubicBezTo>
                <a:cubicBezTo>
                  <a:pt x="907517" y="107902"/>
                  <a:pt x="329252" y="0"/>
                  <a:pt x="164626" y="264221"/>
                </a:cubicBezTo>
                <a:close/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905000"/>
            <a:ext cx="3657600" cy="38472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Heavy ions found in the solar wind, such as Si</a:t>
            </a:r>
            <a:r>
              <a:rPr lang="en-US" baseline="30000" dirty="0" smtClean="0"/>
              <a:t>3+</a:t>
            </a:r>
            <a:r>
              <a:rPr lang="en-US" dirty="0" smtClean="0"/>
              <a:t>, emit x-rays due to charge transfer with </a:t>
            </a:r>
            <a:r>
              <a:rPr lang="en-US" dirty="0" err="1" smtClean="0"/>
              <a:t>cometary</a:t>
            </a:r>
            <a:r>
              <a:rPr lang="en-US" dirty="0" smtClean="0"/>
              <a:t> neutral species [4].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Charge transfer collisions with multiply charge silicon ions has disrupted the heating and cooling of the plasma for a Van de </a:t>
            </a:r>
            <a:r>
              <a:rPr lang="en-US" dirty="0" err="1" smtClean="0"/>
              <a:t>Graaff</a:t>
            </a:r>
            <a:r>
              <a:rPr lang="en-US" dirty="0" smtClean="0"/>
              <a:t> accelerator [5]. </a:t>
            </a:r>
          </a:p>
          <a:p>
            <a:pPr>
              <a:buFont typeface="Arial"/>
              <a:buChar char="•"/>
            </a:pPr>
            <a:r>
              <a:rPr lang="en-US" dirty="0" smtClean="0"/>
              <a:t> Charge transfer processes between multiply charged ions and H influences the ionization balance [2].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1371600"/>
            <a:ext cx="2278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Introduction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Charge Exchange Description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30000" dirty="0" smtClean="0">
                <a:solidFill>
                  <a:srgbClr val="FF0000"/>
                </a:solidFill>
              </a:rPr>
              <a:t>+</a:t>
            </a:r>
            <a:r>
              <a:rPr lang="en-US" sz="2800" dirty="0" smtClean="0">
                <a:solidFill>
                  <a:srgbClr val="FF0000"/>
                </a:solidFill>
              </a:rPr>
              <a:t> + He(1s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 H(2p) + He</a:t>
            </a:r>
            <a:r>
              <a:rPr lang="en-US" sz="2800" baseline="30000" dirty="0" smtClean="0">
                <a:solidFill>
                  <a:srgbClr val="FF0000"/>
                </a:solidFill>
                <a:sym typeface="Wingdings"/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800600" y="40386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1816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 rot="4627500">
            <a:off x="7620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419600" y="579120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Helium ion </a:t>
            </a:r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934200" y="39624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Hydrogen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1752600"/>
            <a:ext cx="227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 - X-rays are emitted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2362200"/>
            <a:ext cx="464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- Electrons transition between energy levels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0039E-6 C 0.03212 0.00116 0.13403 0.00694 0.19254 0.00671 C 0.25105 0.00648 0.31615 0.00116 0.35122 -0.00092 C 0.38629 -0.00301 0.38733 -0.00416 0.40295 -0.00578 C 0.41858 -0.00763 0.43681 -0.00994 0.44584 -0.0108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9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4 0.05505 C 0.03854 0.03678 0.04878 0.01666 0.05868 -0.00902 C 0.08576 -0.08235 0.09305 -0.15383 0.07309 -0.1647 C 0.05295 -0.17765 0.01423 -0.1263 -0.01302 -0.05297 C -0.02743 -0.01457 -0.03594 0.02198 -0.03889 0.04973 C -0.04306 0.07171 -0.04462 0.09368 -0.04462 0.11936 C -0.04462 0.20194 -0.02587 0.26972 -0.00417 0.26972 C 0.01718 0.26972 0.03576 0.20194 0.03576 0.11936 C 0.03576 0.08096 0.03159 0.04395 0.0243 0.01851 C 0.02135 -0.00347 0.01423 -0.0273 0.00573 -0.05112 C -0.02292 -0.1263 -0.06181 -0.17765 -0.08195 -0.1647 C -0.10174 -0.15198 -0.09462 -0.08235 -0.06598 -0.00717 C -0.05452 0.02776 -0.03889 0.05714 -0.02292 0.07703 C -0.01146 0.09554 0.00139 0.11219 0.01857 0.12838 C 0.07014 0.18136 0.1217 0.20541 0.13611 0.18344 C 0.14896 0.16146 0.12048 0.10086 0.06857 0.04973 C 0.04722 0.02776 0.0243 0.01133 0.00573 -2.08189E-8 C -0.01146 -0.01064 -0.03316 -0.01989 -0.05608 -0.02545 C -0.11893 -0.04372 -0.17344 -0.0384 -0.17778 -0.00902 C -0.18334 0.01851 -0.13611 0.05505 -0.07327 0.07356 C -0.04462 0.08096 -0.01719 0.08443 0.00416 0.08258 C 0.02291 0.08258 0.04305 0.07911 0.06441 0.07356 C 0.12743 0.05505 0.175 0.01666 0.16892 -0.01064 C 0.16475 -0.0384 0.11024 -0.0458 0.04722 -0.0273 C 0.01718 -0.01804 -0.01025 -0.00532 -0.02865 0.00925 C -0.04462 0.02036 -0.06025 0.03308 -0.07743 0.04973 C -0.12761 0.10294 -0.15782 0.16146 -0.14341 0.18344 C -0.13039 0.20541 -0.07743 0.18136 -0.02743 0.13023 C -0.00295 0.10479 0.01718 0.07911 0.02864 0.05505 Z " pathEditMode="relative" rAng="0" ptsTypes="fffffffffffffffffffffffffffff">
                                      <p:cBhvr>
                                        <p:cTn id="15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9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-0.0465 C -0.04618 -0.05413 -0.06459 -0.06177 -0.08802 -0.06801 C -0.15469 -0.08444 -0.21632 -0.07588 -0.22153 -0.04997 C -0.2283 -0.02221 -0.17847 0.01295 -0.11146 0.02891 C -0.07639 0.03793 -0.04393 0.03978 -0.02049 0.03724 C -0.00122 0.03747 0.01736 0.03377 0.03941 0.02845 C 0.10833 0.00925 0.16094 -0.02938 0.15625 -0.05506 C 0.15278 -0.08189 0.09305 -0.08953 0.0243 -0.07033 C -0.00834 -0.06154 -0.03837 -0.04766 -0.0592 -0.03285 C -0.07656 -0.02314 -0.09531 -0.00995 -0.11337 0.00624 C -0.17153 0.05829 -0.20677 0.11751 -0.19202 0.13971 C -0.17778 0.16053 -0.12049 0.13578 -0.06285 0.08396 C -0.03559 0.06153 -0.01459 0.03539 -0.00018 0.0111 C 0.0125 -0.00694 0.0243 -0.02684 0.03455 -0.05136 C 0.06788 -0.12631 0.07969 -0.19478 0.0585 -0.20773 C 0.03732 -0.21768 -0.00747 -0.16956 -0.04115 -0.09369 C -0.05573 -0.06246 -0.06459 -0.03146 -0.07031 -0.00602 C -0.07639 0.01827 -0.08004 0.04626 -0.07986 0.07564 C -0.08455 0.15729 -0.06927 0.22229 -0.04323 0.21998 C -0.01927 0.22091 0.00208 0.15405 0.00607 0.07356 C 0.00694 0.03678 0.00469 0.00277 -0.00122 -0.0236 C -0.00504 -0.04558 -0.01111 -0.06917 -0.01962 -0.09415 C -0.0474 -0.16748 -0.08854 -0.21629 -0.11025 -0.20241 C -0.13281 -0.19084 -0.12865 -0.12237 -0.10243 -0.0502 C -0.08768 -0.01573 -0.07188 0.01457 -0.0566 0.034 C -0.0441 0.05089 -0.03038 0.06615 -0.01285 0.08443 C 0.04114 0.13324 0.09531 0.1566 0.11163 0.1337 C 0.12743 0.11242 0.09705 0.05389 0.04514 0.00485 C 0.0191 -0.01967 -0.00677 -0.03817 -0.02934 -0.0465 Z " pathEditMode="fixed" rAng="0" ptsTypes="fffffffffffffffffffffffffffff">
                                      <p:cBhvr>
                                        <p:cTn id="17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4977 C 0.08802 -0.08981 0.20955 -0.12986 0.25833 -0.14444 " pathEditMode="fixed" rAng="0" ptsTypes="aA">
                                      <p:cBhvr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84 -0.01088 C 0.56042 -0.0743 0.67535 -0.1368 0.72084 -0.1611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pat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0.17778 C 0.2618 -0.17986 0.27465 -0.18218 0.28923 -0.18704 C 0.33073 -0.20278 0.36267 -0.23172 0.35729 -0.25047 C 0.35347 -0.2706 0.31458 -0.27292 0.27344 -0.25741 C 0.25069 -0.24861 0.23333 -0.23773 0.22066 -0.22639 C 0.21024 -0.21991 0.20069 -0.20996 0.19062 -0.19792 C 0.15816 -0.15926 0.13993 -0.11435 0.15 -0.09908 C 0.15972 -0.08449 0.19514 -0.10347 0.22795 -0.14259 C 0.24305 -0.16042 0.25555 -0.18102 0.2625 -0.19746 C 0.26979 -0.21042 0.27569 -0.22685 0.2809 -0.24352 C 0.29774 -0.29908 0.30035 -0.35 0.28594 -0.35764 C 0.27153 -0.36621 0.24705 -0.32755 0.23038 -0.27269 C 0.22222 -0.24838 0.21805 -0.22338 0.21753 -0.20301 C 0.21545 -0.18658 0.21476 -0.16991 0.21667 -0.14977 C 0.21927 -0.08935 0.23403 -0.04236 0.24913 -0.04236 C 0.26389 -0.04398 0.27448 -0.09236 0.27083 -0.15185 C 0.26944 -0.17732 0.26476 -0.20116 0.26111 -0.21991 C 0.25746 -0.23681 0.25069 -0.25579 0.24271 -0.27408 C 0.22048 -0.32685 0.19288 -0.36134 0.17917 -0.35093 C 0.16632 -0.34144 0.17361 -0.29167 0.19548 -0.23959 C 0.20573 -0.21597 0.21701 -0.19514 0.22778 -0.18172 C 0.23611 -0.16898 0.2467 -0.15672 0.2592 -0.14398 C 0.29566 -0.1088 0.33333 -0.09468 0.34114 -0.11134 C 0.35069 -0.12755 0.32795 -0.16875 0.29062 -0.20371 C 0.27344 -0.22014 0.25538 -0.23264 0.24149 -0.2382 C 0.22969 -0.24468 0.21736 -0.24954 0.20226 -0.25347 C 0.15868 -0.26297 0.12101 -0.25672 0.11892 -0.23611 C 0.11701 -0.21667 0.15087 -0.19121 0.19427 -0.18102 C 0.2158 -0.17616 0.23524 -0.17384 0.25 -0.17778 Z " pathEditMode="fixed" rAng="0" ptsTypes="fffffffffffffffffffffffffffff">
                                      <p:cBhvr>
                                        <p:cTn id="25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9" grpId="0" animBg="1"/>
      <p:bldP spid="36870" grpId="0" animBg="1"/>
      <p:bldP spid="36870" grpId="1" animBg="1"/>
      <p:bldP spid="36870" grpId="2" animBg="1"/>
      <p:bldP spid="36871" grpId="0" animBg="1"/>
      <p:bldP spid="36871" grpId="1" animBg="1"/>
      <p:bldP spid="36872" grpId="0"/>
      <p:bldP spid="3687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74199" y="3809523"/>
            <a:ext cx="1217751" cy="1200258"/>
          </a:xfrm>
          <a:prstGeom prst="ellipse">
            <a:avLst/>
          </a:prstGeom>
          <a:solidFill>
            <a:srgbClr val="0000FF">
              <a:alpha val="9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Ion-Atom Collision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Lasers</a:t>
            </a:r>
          </a:p>
          <a:p>
            <a:r>
              <a:rPr lang="en-US" dirty="0" smtClean="0"/>
              <a:t>No Gas Chambers</a:t>
            </a:r>
          </a:p>
          <a:p>
            <a:r>
              <a:rPr lang="en-US" dirty="0" smtClean="0"/>
              <a:t>No High Voltage</a:t>
            </a:r>
          </a:p>
          <a:p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sp>
        <p:nvSpPr>
          <p:cNvPr id="5" name="Oval 4"/>
          <p:cNvSpPr/>
          <p:nvPr/>
        </p:nvSpPr>
        <p:spPr>
          <a:xfrm>
            <a:off x="6676055" y="3809523"/>
            <a:ext cx="1217751" cy="1200258"/>
          </a:xfrm>
          <a:prstGeom prst="ellipse">
            <a:avLst/>
          </a:prstGeom>
          <a:solidFill>
            <a:srgbClr val="FF0000">
              <a:alpha val="69000"/>
            </a:srgb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4199" y="5572165"/>
            <a:ext cx="1364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QMOCC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3243" y="5572165"/>
            <a:ext cx="15525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SCMOCC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4199" y="6315281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 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12828" y="6519333"/>
            <a:ext cx="102574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611E-7 4.34793E-6 L 0.22051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8265E-6 4.34793E-6 L -0.29459 4.34793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Before PhD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Interested in Math as far back as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Elementary School had Science Fairs</a:t>
            </a:r>
          </a:p>
          <a:p>
            <a:r>
              <a:rPr lang="en-US" dirty="0" smtClean="0"/>
              <a:t>Complicated things made more sense to me</a:t>
            </a:r>
          </a:p>
          <a:p>
            <a:r>
              <a:rPr lang="en-US" dirty="0" smtClean="0"/>
              <a:t>Amazing Math and Physics Teachers in HS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Before PhD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Morehouse_college_seal.png"/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rcRect l="-35488" r="-35488"/>
          <a:stretch>
            <a:fillRect/>
          </a:stretch>
        </p:blipFill>
        <p:spPr>
          <a:xfrm>
            <a:off x="-119405" y="2887907"/>
            <a:ext cx="4966106" cy="2731167"/>
          </a:xfr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6923" y="1926167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Undergraduate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1676" y="5842000"/>
            <a:ext cx="2057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Mathematics, B.S.</a:t>
            </a:r>
          </a:p>
          <a:p>
            <a:r>
              <a:rPr lang="en-US" dirty="0" smtClean="0"/>
              <a:t>Physics, minor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6688014" y="4683001"/>
            <a:ext cx="1673349" cy="1673349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626265" y="1761565"/>
            <a:ext cx="4517735" cy="2636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Started out in engineering program</a:t>
            </a:r>
          </a:p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Had several internships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with Xerox</a:t>
            </a:r>
          </a:p>
          <a:p>
            <a:pPr marL="860425" lvl="1" indent="-403225" defTabSz="914400">
              <a:spcBef>
                <a:spcPts val="2000"/>
              </a:spcBef>
              <a:buFontTx/>
              <a:buBlip>
                <a:blip r:embed="rId5"/>
              </a:buBlip>
            </a:pPr>
            <a:r>
              <a:rPr lang="en-US" sz="1400" b="1" baseline="0" dirty="0" smtClean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Learned valuable lessons</a:t>
            </a:r>
          </a:p>
          <a:p>
            <a:pPr marL="1317625" lvl="2" indent="-403225" defTabSz="914400">
              <a:spcBef>
                <a:spcPts val="2000"/>
              </a:spcBef>
              <a:buFontTx/>
              <a:buBlip>
                <a:blip r:embed="rId5"/>
              </a:buBlip>
            </a:pPr>
            <a:r>
              <a:rPr lang="en-US" sz="1400" b="1" dirty="0" smtClean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What it’s like to not be broke</a:t>
            </a:r>
          </a:p>
          <a:p>
            <a:pPr marL="1317625" lvl="2" indent="-403225" defTabSz="914400">
              <a:spcBef>
                <a:spcPts val="2000"/>
              </a:spcBef>
              <a:buFontTx/>
              <a:buBlip>
                <a:blip r:embed="rId5"/>
              </a:buBlip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Lessons in politics &amp; office</a:t>
            </a:r>
            <a:r>
              <a:rPr lang="en-US" sz="1400" b="1" dirty="0" smtClean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 culture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317625" lvl="2" indent="-403225" defTabSz="914400">
              <a:spcBef>
                <a:spcPts val="2000"/>
              </a:spcBef>
              <a:buFontTx/>
              <a:buBlip>
                <a:blip r:embed="rId5"/>
              </a:buBlip>
            </a:pPr>
            <a:r>
              <a:rPr lang="en-US" sz="1400" b="1" noProof="0" dirty="0" smtClean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Insight into what to expect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64" y="107577"/>
            <a:ext cx="7581901" cy="1653988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Lead me to Pursue my PhD in Physics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Electrodynamics</a:t>
            </a:r>
          </a:p>
          <a:p>
            <a:r>
              <a:rPr lang="en-US" dirty="0" smtClean="0"/>
              <a:t>Advanced Lab (CAU)</a:t>
            </a:r>
          </a:p>
          <a:p>
            <a:r>
              <a:rPr lang="en-US" dirty="0" smtClean="0"/>
              <a:t>Earth System Science Program</a:t>
            </a:r>
          </a:p>
          <a:p>
            <a:pPr lvl="1"/>
            <a:r>
              <a:rPr lang="en-US" dirty="0" smtClean="0"/>
              <a:t>Atmospheric Science &amp; Meteorology</a:t>
            </a:r>
          </a:p>
          <a:p>
            <a:pPr lvl="2"/>
            <a:r>
              <a:rPr lang="en-US" dirty="0" smtClean="0"/>
              <a:t>Built radiometers, remote sensors</a:t>
            </a:r>
          </a:p>
          <a:p>
            <a:pPr lvl="2"/>
            <a:r>
              <a:rPr lang="en-US" dirty="0" smtClean="0"/>
              <a:t>Presented at conferences</a:t>
            </a:r>
          </a:p>
          <a:p>
            <a:r>
              <a:rPr lang="en-US" dirty="0" smtClean="0"/>
              <a:t>Developed an understanding and passion for the field</a:t>
            </a:r>
          </a:p>
          <a:p>
            <a:r>
              <a:rPr lang="en-US" dirty="0" smtClean="0"/>
              <a:t>Started graduate work, but wasn’t fulfilled</a:t>
            </a:r>
          </a:p>
          <a:p>
            <a:r>
              <a:rPr lang="en-US" dirty="0" smtClean="0"/>
              <a:t>National Society of Black Physicists &amp; Eddie Red</a:t>
            </a:r>
          </a:p>
        </p:txBody>
      </p:sp>
      <p:pic>
        <p:nvPicPr>
          <p:cNvPr id="4" name="Picture 3" descr="clarkunivju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409" y="894766"/>
            <a:ext cx="4047957" cy="3035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at FAMU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838090" cy="3953436"/>
          </a:xfrm>
        </p:spPr>
        <p:txBody>
          <a:bodyPr/>
          <a:lstStyle/>
          <a:p>
            <a:r>
              <a:rPr lang="en-US" dirty="0" smtClean="0"/>
              <a:t>Developed strong rapport with colleagues</a:t>
            </a:r>
          </a:p>
          <a:p>
            <a:r>
              <a:rPr lang="en-US" dirty="0" smtClean="0"/>
              <a:t>Developed a passion for my field</a:t>
            </a:r>
          </a:p>
          <a:p>
            <a:r>
              <a:rPr lang="en-US" dirty="0" smtClean="0"/>
              <a:t>Qualifiers are no joke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Life in Grad School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not alone</a:t>
            </a:r>
          </a:p>
          <a:p>
            <a:r>
              <a:rPr lang="en-US" dirty="0" smtClean="0"/>
              <a:t>You live life on a budget</a:t>
            </a:r>
          </a:p>
          <a:p>
            <a:r>
              <a:rPr lang="en-US" dirty="0" smtClean="0"/>
              <a:t>You actually know </a:t>
            </a:r>
            <a:r>
              <a:rPr lang="en-US" dirty="0" smtClean="0"/>
              <a:t>something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rcRect/>
          <a:stretch>
            <a:fillRect/>
          </a:stretch>
        </p:blipFill>
        <p:spPr bwMode="auto">
          <a:xfrm>
            <a:off x="8001000" y="228600"/>
            <a:ext cx="929717" cy="85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0697" y="6356350"/>
            <a:ext cx="2495684" cy="365125"/>
          </a:xfrm>
        </p:spPr>
        <p:txBody>
          <a:bodyPr/>
          <a:lstStyle/>
          <a:p>
            <a:r>
              <a:rPr lang="en-US" dirty="0" smtClean="0"/>
              <a:t>Minority Bridge Program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1015</TotalTime>
  <Words>443</Words>
  <Application>Microsoft Macintosh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Orbit</vt:lpstr>
      <vt:lpstr>Charge Transfer Collisions &amp; My Road to PhD</vt:lpstr>
      <vt:lpstr>Slide 2</vt:lpstr>
      <vt:lpstr>Charge Exchange Description H+ + He(1s2)  H(2p) + He+</vt:lpstr>
      <vt:lpstr>Ion-Atom Collision Theory</vt:lpstr>
      <vt:lpstr>Life Before PhD</vt:lpstr>
      <vt:lpstr>Life Before PhD</vt:lpstr>
      <vt:lpstr>What Lead me to Pursue my PhD in Physics</vt:lpstr>
      <vt:lpstr>Life at FAMU</vt:lpstr>
      <vt:lpstr>Life in Grad School</vt:lpstr>
      <vt:lpstr>Life in Grad School</vt:lpstr>
      <vt:lpstr>Life in Grad School</vt:lpstr>
      <vt:lpstr>Tools of the Trade</vt:lpstr>
      <vt:lpstr>Tools of the Trade</vt:lpstr>
      <vt:lpstr>Tools of the Trade</vt:lpstr>
      <vt:lpstr>Why Do You Want a PhD in Physics?</vt:lpstr>
    </vt:vector>
  </TitlesOfParts>
  <Company>Florida A&amp;M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Dwayne Joseph</dc:creator>
  <cp:lastModifiedBy>Dwayne Joseph</cp:lastModifiedBy>
  <cp:revision>12</cp:revision>
  <dcterms:created xsi:type="dcterms:W3CDTF">2011-11-17T19:45:14Z</dcterms:created>
  <dcterms:modified xsi:type="dcterms:W3CDTF">2011-11-17T19:56:28Z</dcterms:modified>
</cp:coreProperties>
</file>